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pptx" ContentType="application/vnd.openxmlformats-officedocument.presentationml.presentation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64" r:id="rId2"/>
    <p:sldId id="263" r:id="rId3"/>
    <p:sldId id="287" r:id="rId4"/>
    <p:sldId id="283" r:id="rId5"/>
    <p:sldId id="286" r:id="rId6"/>
    <p:sldId id="285" r:id="rId7"/>
    <p:sldId id="281" r:id="rId8"/>
    <p:sldId id="275" r:id="rId9"/>
    <p:sldId id="277" r:id="rId10"/>
    <p:sldId id="278" r:id="rId11"/>
    <p:sldId id="276" r:id="rId12"/>
    <p:sldId id="261" r:id="rId13"/>
    <p:sldId id="265" r:id="rId14"/>
    <p:sldId id="268" r:id="rId15"/>
    <p:sldId id="266" r:id="rId16"/>
    <p:sldId id="267" r:id="rId17"/>
    <p:sldId id="269" r:id="rId18"/>
    <p:sldId id="270" r:id="rId19"/>
    <p:sldId id="288" r:id="rId20"/>
    <p:sldId id="271" r:id="rId21"/>
    <p:sldId id="273" r:id="rId22"/>
    <p:sldId id="272" r:id="rId23"/>
    <p:sldId id="289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45F95-3EB1-46DC-B37F-6CCEFF39971D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3C367-107F-415B-A3ED-B6FD947643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0C1DBA-8CA7-4AA2-9043-9CFCFCE938F5}" type="datetimeFigureOut">
              <a:rPr lang="en-US" smtClean="0"/>
              <a:pPr/>
              <a:t>6/11/2019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891C34-2460-4C98-8D48-7C77815C491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PowerPoint_Presentation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TAMIL LANGUAGE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greatness of Tamil language is  not  because it is old but,  till date a living language.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("</a:t>
            </a:r>
            <a:r>
              <a:rPr lang="ta-IN" dirty="0"/>
              <a:t>தமிழின் மேன்மை அதன் தொன்மையில் இல்லை - தொடர்ச்சியில் </a:t>
            </a:r>
            <a:r>
              <a:rPr lang="ta-IN" dirty="0" smtClean="0"/>
              <a:t>உள்ளது“</a:t>
            </a:r>
            <a:r>
              <a:rPr lang="en-US" dirty="0" smtClean="0"/>
              <a:t>)</a:t>
            </a:r>
            <a:endParaRPr lang="ta-IN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ph idx="1"/>
          </p:nvPr>
        </p:nvGraphicFramePr>
        <p:xfrm>
          <a:off x="1588" y="1066800"/>
          <a:ext cx="8856662" cy="4983163"/>
        </p:xfrm>
        <a:graphic>
          <a:graphicData uri="http://schemas.openxmlformats.org/presentationml/2006/ole">
            <p:oleObj spid="_x0000_s3074" name="Presentation" r:id="rId3" imgW="5434563" imgH="3057177" progId="PowerPoint.Show.12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 STATUS OF TAMIL AS A CLASSICAL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Genre                      : </a:t>
            </a:r>
            <a:r>
              <a:rPr lang="en-US" dirty="0" smtClean="0"/>
              <a:t>Letter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Tone                         </a:t>
            </a:r>
            <a:r>
              <a:rPr lang="en-US" dirty="0" smtClean="0"/>
              <a:t>: </a:t>
            </a:r>
            <a:r>
              <a:rPr lang="en-US" dirty="0" err="1" smtClean="0"/>
              <a:t>Logical,Convincing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Theme                      : Logical presentation of a                         language study</a:t>
            </a:r>
          </a:p>
          <a:p>
            <a:pPr>
              <a:buNone/>
            </a:pPr>
            <a:r>
              <a:rPr lang="en-US" dirty="0" smtClean="0"/>
              <a:t>Objective                 : To understand and </a:t>
            </a:r>
            <a:r>
              <a:rPr lang="en-US" dirty="0" err="1" smtClean="0"/>
              <a:t>analyse</a:t>
            </a:r>
            <a:r>
              <a:rPr lang="en-US" dirty="0" smtClean="0"/>
              <a:t> the criterion of classical status of Tamil  language as presented by the author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Sangam</a:t>
            </a:r>
            <a:r>
              <a:rPr lang="en-US" dirty="0" smtClean="0"/>
              <a:t> Literature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Sangam</a:t>
            </a:r>
            <a:r>
              <a:rPr lang="en-US" dirty="0" smtClean="0"/>
              <a:t> Anthologies</a:t>
            </a:r>
          </a:p>
          <a:p>
            <a:r>
              <a:rPr lang="en-US" dirty="0" err="1" smtClean="0"/>
              <a:t>Pathupattu</a:t>
            </a:r>
            <a:r>
              <a:rPr lang="en-US" dirty="0" smtClean="0"/>
              <a:t> –Date to First  two centuries of the current era</a:t>
            </a:r>
          </a:p>
          <a:p>
            <a:r>
              <a:rPr lang="en-US" dirty="0" smtClean="0"/>
              <a:t>First great secular body of  poetry </a:t>
            </a:r>
          </a:p>
          <a:p>
            <a:r>
              <a:rPr lang="en-US" dirty="0" smtClean="0"/>
              <a:t>Predating the works of </a:t>
            </a:r>
            <a:r>
              <a:rPr lang="en-US" dirty="0" err="1" smtClean="0"/>
              <a:t>Kalidasa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CLASSICAL TAMIL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>
            <a:normAutofit/>
          </a:bodyPr>
          <a:lstStyle/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I.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ANTIQUITY :  More than 1000 year old.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Tamil's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Sangam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literature dates back for at least 300 B.C.          Tamil also boasts of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Tholkappiam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a grammar book. 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ANCIENT LITERATURE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Tamil language has a rich body of ancient literature.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Post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Sangam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literature has some literary works like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Thirukkural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Silappathigaaram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(Sources: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Inscriptions,Anthologies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 Palm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leaves,etc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ORIGINAL LITERARY TRADITION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Tamil is considered to the elder sister, if not the mother of Dravidian languages.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Tamil has  indigenous  tradition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Tamil, a language can operate even if the words from other language words  (Sanskrit/ English ) are removed from it.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Other languages for example  Malayalam  is a confluence of Tamil and Sanskrit.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II. INDEPENDENT TRADITION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Has its own </a:t>
            </a:r>
          </a:p>
          <a:p>
            <a:r>
              <a:rPr lang="en-US" dirty="0" smtClean="0"/>
              <a:t>Indigenous literary tradition</a:t>
            </a:r>
          </a:p>
          <a:p>
            <a:r>
              <a:rPr lang="en-US" dirty="0" smtClean="0"/>
              <a:t> poetic theory</a:t>
            </a:r>
          </a:p>
          <a:p>
            <a:r>
              <a:rPr lang="en-US" dirty="0" smtClean="0"/>
              <a:t>Grammatical Tradition</a:t>
            </a:r>
          </a:p>
          <a:p>
            <a:r>
              <a:rPr lang="en-US" dirty="0" smtClean="0"/>
              <a:t>Esthetics (Aesthetics)</a:t>
            </a:r>
          </a:p>
          <a:p>
            <a:r>
              <a:rPr lang="en-US" dirty="0" smtClean="0"/>
              <a:t>A large  and quite unique  Literature</a:t>
            </a:r>
          </a:p>
          <a:p>
            <a:r>
              <a:rPr lang="en-US" dirty="0" smtClean="0"/>
              <a:t>Extremely rich &amp;vast intellectual tradition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III. GREATEST CLASSICAL TRADITION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Quality </a:t>
            </a:r>
          </a:p>
          <a:p>
            <a:r>
              <a:rPr lang="en-US" sz="4000" dirty="0" smtClean="0"/>
              <a:t>Fit to stand beside Sanskrit, </a:t>
            </a:r>
            <a:r>
              <a:rPr lang="en-US" sz="4000" dirty="0" err="1" smtClean="0"/>
              <a:t>Greek,Latin,Chinese,Persian</a:t>
            </a:r>
            <a:r>
              <a:rPr lang="en-US" sz="4000" dirty="0" smtClean="0"/>
              <a:t> and Arabic</a:t>
            </a:r>
          </a:p>
          <a:p>
            <a:r>
              <a:rPr lang="en-US" sz="4000" dirty="0" smtClean="0"/>
              <a:t>Subtle and Profound Works</a:t>
            </a:r>
          </a:p>
          <a:p>
            <a:r>
              <a:rPr lang="en-US" sz="4000" dirty="0" smtClean="0"/>
              <a:t>Their </a:t>
            </a:r>
            <a:r>
              <a:rPr lang="en-US" sz="4000" dirty="0"/>
              <a:t>V</a:t>
            </a:r>
            <a:r>
              <a:rPr lang="en-US" sz="4000" dirty="0" smtClean="0"/>
              <a:t>aried Scope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GREATEST WORK ON ETHICS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THIRUKKURAL</a:t>
            </a:r>
            <a:endParaRPr lang="en-US" sz="4400" dirty="0" smtClean="0"/>
          </a:p>
          <a:p>
            <a:r>
              <a:rPr lang="en-US" sz="4400" dirty="0" smtClean="0"/>
              <a:t>One of the Myriad of major &amp;varied works</a:t>
            </a:r>
          </a:p>
          <a:p>
            <a:r>
              <a:rPr lang="en-US" sz="4400" dirty="0" smtClean="0"/>
              <a:t>Explored every facet of human existence</a:t>
            </a:r>
          </a:p>
          <a:p>
            <a:pPr>
              <a:buNone/>
            </a:pPr>
            <a:endParaRPr lang="en-US" sz="4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4582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4800" dirty="0" smtClean="0"/>
              <a:t>THIRUKKURAL</a:t>
            </a:r>
            <a:br>
              <a:rPr lang="en-US" sz="48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029200"/>
          </a:xfrm>
        </p:spPr>
        <p:txBody>
          <a:bodyPr>
            <a:normAutofit fontScale="92500" lnSpcReduction="10000"/>
          </a:bodyPr>
          <a:lstStyle/>
          <a:p>
            <a:pPr fontAlgn="base"/>
            <a:r>
              <a:rPr lang="en-US" dirty="0" smtClean="0"/>
              <a:t>Outstanding  quality </a:t>
            </a:r>
          </a:p>
          <a:p>
            <a:pPr fontAlgn="base"/>
            <a:r>
              <a:rPr lang="en-US" dirty="0" smtClean="0"/>
              <a:t> </a:t>
            </a:r>
            <a:r>
              <a:rPr lang="en-US" dirty="0" smtClean="0"/>
              <a:t>Universal Code of </a:t>
            </a:r>
            <a:r>
              <a:rPr lang="en-US" dirty="0" smtClean="0"/>
              <a:t>Conduct</a:t>
            </a:r>
          </a:p>
          <a:p>
            <a:pPr fontAlgn="base"/>
            <a:r>
              <a:rPr lang="en-US" dirty="0" smtClean="0"/>
              <a:t>Emphasizes  on </a:t>
            </a:r>
            <a:r>
              <a:rPr lang="en-US" dirty="0" smtClean="0"/>
              <a:t>the vital principles of  </a:t>
            </a:r>
            <a:r>
              <a:rPr lang="en-US" dirty="0" smtClean="0"/>
              <a:t>non-violence, human </a:t>
            </a:r>
            <a:r>
              <a:rPr lang="en-US" dirty="0" smtClean="0"/>
              <a:t>brotherhood, absence of desires, path of righteousness and truth, and so forth, besides covering a wide range of subjects such as moral codes of rulers, friendship, agriculture, knowledge and wisdom, </a:t>
            </a:r>
            <a:r>
              <a:rPr lang="en-US" dirty="0" smtClean="0"/>
              <a:t>self-awareness, </a:t>
            </a:r>
            <a:r>
              <a:rPr lang="en-US" dirty="0" smtClean="0"/>
              <a:t>love, and domestic life.</a:t>
            </a:r>
            <a:endParaRPr lang="en-US" dirty="0" smtClean="0"/>
          </a:p>
          <a:p>
            <a:pPr fontAlgn="base"/>
            <a:endParaRPr lang="en-US" dirty="0" smtClean="0"/>
          </a:p>
          <a:p>
            <a:pPr fontAlgn="base"/>
            <a:r>
              <a:rPr lang="en-US" sz="2400" dirty="0" smtClean="0"/>
              <a:t>Contents</a:t>
            </a:r>
          </a:p>
          <a:p>
            <a:pPr fontAlgn="base"/>
            <a:r>
              <a:rPr lang="en-US" sz="2400" b="1" dirty="0" smtClean="0"/>
              <a:t>Book </a:t>
            </a:r>
            <a:r>
              <a:rPr lang="en-US" sz="2400" b="1" dirty="0" smtClean="0"/>
              <a:t>I : Aram (Righteousness</a:t>
            </a:r>
            <a:r>
              <a:rPr lang="en-US" sz="2400" b="1" dirty="0" smtClean="0"/>
              <a:t>)-38 Chapters</a:t>
            </a:r>
            <a:endParaRPr lang="en-US" sz="2400" dirty="0" smtClean="0"/>
          </a:p>
          <a:p>
            <a:r>
              <a:rPr lang="en-US" sz="2400" b="1" dirty="0" smtClean="0"/>
              <a:t>Book II : </a:t>
            </a:r>
            <a:r>
              <a:rPr lang="en-US" sz="2400" b="1" dirty="0" err="1" smtClean="0"/>
              <a:t>Porul</a:t>
            </a:r>
            <a:r>
              <a:rPr lang="en-US" sz="2400" b="1" dirty="0" smtClean="0"/>
              <a:t> ( The material world</a:t>
            </a:r>
            <a:r>
              <a:rPr lang="en-US" sz="2400" b="1" dirty="0" smtClean="0"/>
              <a:t>) 39-108</a:t>
            </a:r>
            <a:endParaRPr lang="en-US" sz="2400" b="1" dirty="0" smtClean="0"/>
          </a:p>
          <a:p>
            <a:r>
              <a:rPr lang="en-US" sz="2400" b="1" dirty="0" smtClean="0"/>
              <a:t>Book III: </a:t>
            </a:r>
            <a:r>
              <a:rPr lang="en-US" sz="2400" b="1" dirty="0" err="1" smtClean="0"/>
              <a:t>Kaamam</a:t>
            </a:r>
            <a:r>
              <a:rPr lang="en-US" sz="2400" b="1" dirty="0" smtClean="0"/>
              <a:t> (Love</a:t>
            </a:r>
            <a:r>
              <a:rPr lang="en-US" sz="2400" b="1" dirty="0" smtClean="0"/>
              <a:t>) – 109-133</a:t>
            </a:r>
            <a:endParaRPr lang="en-US" sz="2400" b="1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Tamil Tradition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 fontAlgn="base">
              <a:buNone/>
            </a:pPr>
            <a:r>
              <a:rPr lang="en-US" b="0" dirty="0" err="1" smtClean="0"/>
              <a:t>Yaadhum</a:t>
            </a:r>
            <a:r>
              <a:rPr lang="en-US" b="0" dirty="0" smtClean="0"/>
              <a:t> </a:t>
            </a:r>
            <a:r>
              <a:rPr lang="en-US" b="0" dirty="0" err="1" smtClean="0"/>
              <a:t>oore</a:t>
            </a:r>
            <a:r>
              <a:rPr lang="en-US" b="0" dirty="0" smtClean="0"/>
              <a:t>, </a:t>
            </a:r>
            <a:r>
              <a:rPr lang="en-US" b="0" dirty="0" err="1" smtClean="0"/>
              <a:t>yavarum</a:t>
            </a:r>
            <a:r>
              <a:rPr lang="en-US" b="0" dirty="0" smtClean="0"/>
              <a:t> </a:t>
            </a:r>
            <a:r>
              <a:rPr lang="en-US" b="0" dirty="0" err="1" smtClean="0"/>
              <a:t>kelir</a:t>
            </a:r>
            <a:r>
              <a:rPr lang="en-US" b="0" dirty="0" smtClean="0"/>
              <a:t>’</a:t>
            </a:r>
          </a:p>
          <a:p>
            <a:pPr fontAlgn="base"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     - </a:t>
            </a:r>
            <a:r>
              <a:rPr lang="en-US" dirty="0" err="1" smtClean="0"/>
              <a:t>Purananooru</a:t>
            </a:r>
            <a:endParaRPr lang="en-US" dirty="0"/>
          </a:p>
          <a:p>
            <a:pPr fontAlgn="base"/>
            <a:r>
              <a:rPr lang="en-US" dirty="0" smtClean="0"/>
              <a:t>Means</a:t>
            </a:r>
            <a:r>
              <a:rPr lang="en-US" dirty="0"/>
              <a:t>, every place is yours and all are your people</a:t>
            </a:r>
            <a:r>
              <a:rPr lang="en-US" dirty="0" smtClean="0"/>
              <a:t>.      </a:t>
            </a:r>
            <a:r>
              <a:rPr lang="en-US" dirty="0" smtClean="0"/>
              <a:t>( </a:t>
            </a:r>
            <a:r>
              <a:rPr lang="en-US" dirty="0"/>
              <a:t>anthology of poems during the third </a:t>
            </a:r>
            <a:r>
              <a:rPr lang="en-US" dirty="0" err="1"/>
              <a:t>Sangam</a:t>
            </a:r>
            <a:r>
              <a:rPr lang="en-US" dirty="0"/>
              <a:t> period of Tamil </a:t>
            </a:r>
            <a:r>
              <a:rPr lang="en-US" dirty="0" smtClean="0"/>
              <a:t>Nadu around </a:t>
            </a:r>
            <a:r>
              <a:rPr lang="en-US" dirty="0"/>
              <a:t>300 B.C. to 300 A.D.)</a:t>
            </a:r>
          </a:p>
          <a:p>
            <a:pPr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IV.PRIMARY SOURCE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Primary &amp; Independent </a:t>
            </a:r>
            <a:r>
              <a:rPr lang="en-US" dirty="0" err="1" smtClean="0"/>
              <a:t>souce</a:t>
            </a:r>
            <a:r>
              <a:rPr lang="en-US" dirty="0" smtClean="0"/>
              <a:t> of Modern Indian Culture</a:t>
            </a:r>
          </a:p>
          <a:p>
            <a:r>
              <a:rPr lang="en-US" dirty="0" smtClean="0"/>
              <a:t>Influence of  Southern Tradition</a:t>
            </a:r>
          </a:p>
          <a:p>
            <a:r>
              <a:rPr lang="en-US" dirty="0" smtClean="0"/>
              <a:t>Has the great sacred works of Hinduism ‘</a:t>
            </a:r>
            <a:r>
              <a:rPr lang="en-US" dirty="0" err="1" smtClean="0"/>
              <a:t>Prabandham</a:t>
            </a:r>
            <a:r>
              <a:rPr lang="en-US" dirty="0" smtClean="0"/>
              <a:t>’</a:t>
            </a:r>
          </a:p>
          <a:p>
            <a:r>
              <a:rPr lang="en-US" dirty="0" smtClean="0"/>
              <a:t>Tamil works are considered to be as sacred as the Vedas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TAMIL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Extremely old as Latin</a:t>
            </a:r>
          </a:p>
          <a:p>
            <a:r>
              <a:rPr lang="en-US" dirty="0" smtClean="0"/>
              <a:t>Older than Arabic</a:t>
            </a:r>
          </a:p>
          <a:p>
            <a:r>
              <a:rPr lang="en-US" dirty="0" smtClean="0"/>
              <a:t>Almost no influence from Sanskrit or other languages</a:t>
            </a:r>
          </a:p>
          <a:p>
            <a:r>
              <a:rPr lang="en-US" dirty="0" smtClean="0"/>
              <a:t>Indescribably vast and rich literature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B0F0"/>
                </a:solidFill>
              </a:rPr>
              <a:t>THE SOURCE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sz="4800" dirty="0" smtClean="0"/>
              <a:t>Classical Tamil : Source of Modern Tamil and Malayalam</a:t>
            </a:r>
          </a:p>
          <a:p>
            <a:r>
              <a:rPr lang="en-US" sz="4800" dirty="0" smtClean="0"/>
              <a:t>(most conservative Dravidian language)</a:t>
            </a:r>
          </a:p>
          <a:p>
            <a:pPr>
              <a:buNone/>
            </a:pPr>
            <a:endParaRPr lang="en-US" sz="4800" dirty="0" smtClean="0"/>
          </a:p>
          <a:p>
            <a:r>
              <a:rPr lang="en-US" sz="4800" dirty="0" smtClean="0"/>
              <a:t>Nature and Development of Dravidian can be </a:t>
            </a:r>
            <a:r>
              <a:rPr lang="en-US" sz="4800" smtClean="0"/>
              <a:t>understood through Tamil</a:t>
            </a:r>
            <a:endParaRPr lang="en-US" sz="4800" dirty="0" smtClean="0"/>
          </a:p>
          <a:p>
            <a:endParaRPr lang="en-US" sz="4800" dirty="0" smtClean="0"/>
          </a:p>
          <a:p>
            <a:endParaRPr lang="en-US" sz="480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Highlights of Passages/Content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TRANSFER</a:t>
            </a:r>
          </a:p>
          <a:p>
            <a:r>
              <a:rPr lang="en-US" dirty="0" smtClean="0"/>
              <a:t>TRANSFER THE PASSAGE INTO</a:t>
            </a:r>
          </a:p>
          <a:p>
            <a:pPr>
              <a:buNone/>
            </a:pPr>
            <a:r>
              <a:rPr lang="en-US" dirty="0" smtClean="0"/>
              <a:t>(NON-VERBAL  REPRESENTATION)</a:t>
            </a:r>
          </a:p>
          <a:p>
            <a:r>
              <a:rPr lang="en-US" dirty="0" smtClean="0"/>
              <a:t>TABLE</a:t>
            </a:r>
          </a:p>
          <a:p>
            <a:r>
              <a:rPr lang="en-US" dirty="0" smtClean="0"/>
              <a:t>GRAPH</a:t>
            </a:r>
          </a:p>
          <a:p>
            <a:r>
              <a:rPr lang="en-US" dirty="0" smtClean="0"/>
              <a:t>MIND-MAP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Famous letters-1</a:t>
            </a:r>
            <a:endParaRPr lang="en-US" dirty="0"/>
          </a:p>
        </p:txBody>
      </p:sp>
      <p:pic>
        <p:nvPicPr>
          <p:cNvPr id="4" name="Picture 2" descr="C:\Users\PS HSS HM LAP\Desktop\macaulay-quote-pi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752600"/>
            <a:ext cx="7010400" cy="51164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447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Famous Letters -3</a:t>
            </a:r>
            <a:br>
              <a:rPr lang="en-US" sz="4400" dirty="0" smtClean="0"/>
            </a:br>
            <a:r>
              <a:rPr lang="en-US" sz="4400" dirty="0" smtClean="0"/>
              <a:t>Open Letter on Nonviolent Resistance Apr.16,1963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438399"/>
            <a:ext cx="3886200" cy="39165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Bookman Old Style" pitchFamily="18" charset="0"/>
              </a:rPr>
              <a:t>The Letter from Birmingham </a:t>
            </a:r>
            <a:r>
              <a:rPr lang="en-US" sz="3200" b="1" dirty="0" smtClean="0">
                <a:latin typeface="Bookman Old Style" pitchFamily="18" charset="0"/>
              </a:rPr>
              <a:t>Jail -</a:t>
            </a:r>
            <a:r>
              <a:rPr lang="en-US" sz="3200" b="1" dirty="0" smtClean="0">
                <a:latin typeface="Bookman Old Style" pitchFamily="18" charset="0"/>
              </a:rPr>
              <a:t>  The Negro Is Your </a:t>
            </a:r>
            <a:r>
              <a:rPr lang="en-US" sz="3200" b="1" dirty="0" smtClean="0">
                <a:latin typeface="Bookman Old Style" pitchFamily="18" charset="0"/>
              </a:rPr>
              <a:t>Brother.</a:t>
            </a:r>
          </a:p>
          <a:p>
            <a:pPr>
              <a:buNone/>
            </a:pPr>
            <a:endParaRPr lang="en-US" sz="3200" b="1" dirty="0">
              <a:latin typeface="Bookman Old Style" pitchFamily="18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590799"/>
            <a:ext cx="3886200" cy="37641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Bookman Old Style" pitchFamily="18" charset="0"/>
              </a:rPr>
              <a:t>Injustice </a:t>
            </a:r>
            <a:r>
              <a:rPr lang="en-US" sz="3600" b="1" dirty="0" smtClean="0">
                <a:latin typeface="Bookman Old Style" pitchFamily="18" charset="0"/>
              </a:rPr>
              <a:t>anywhere is a threat to justice </a:t>
            </a:r>
            <a:r>
              <a:rPr lang="en-US" sz="3600" b="1" dirty="0" smtClean="0">
                <a:latin typeface="Bookman Old Style" pitchFamily="18" charset="0"/>
              </a:rPr>
              <a:t>everywhere.</a:t>
            </a:r>
          </a:p>
          <a:p>
            <a:endParaRPr lang="en-US" sz="3600" b="1" dirty="0">
              <a:latin typeface="Bookman Old Styl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PS HSS HM LAP\Desktop\abraham-letter-for-web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28600"/>
            <a:ext cx="4419600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Other Famous </a:t>
            </a:r>
            <a:r>
              <a:rPr lang="en-US" dirty="0" smtClean="0"/>
              <a:t>Letters </a:t>
            </a:r>
            <a:r>
              <a:rPr lang="en-US" dirty="0" smtClean="0"/>
              <a:t>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In a letter, Nehru said to his daughter:</a:t>
            </a:r>
          </a:p>
          <a:p>
            <a:r>
              <a:rPr lang="en-US" dirty="0" smtClean="0"/>
              <a:t>"What present can I send you from </a:t>
            </a:r>
            <a:r>
              <a:rPr lang="en-US" dirty="0" err="1" smtClean="0"/>
              <a:t>Naini</a:t>
            </a:r>
            <a:r>
              <a:rPr lang="en-US" dirty="0" smtClean="0"/>
              <a:t> prison? My presents cannot be very material or solid. They can be of the mind and spirit."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And he lived up to his words by presenting her with the most informative letters a ten-year-old needs in order to navigate life and gain knowledge of the worldly affairs.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PS HSS HM LAP\Desktop\macaulay-quote-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570701"/>
            <a:ext cx="7848600" cy="61334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L HART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Prof. of Tamil </a:t>
            </a:r>
            <a:r>
              <a:rPr lang="en-US" dirty="0" err="1" smtClean="0"/>
              <a:t>Language,University</a:t>
            </a:r>
            <a:r>
              <a:rPr lang="en-US" dirty="0" smtClean="0"/>
              <a:t> of Berkeley</a:t>
            </a:r>
          </a:p>
          <a:p>
            <a:r>
              <a:rPr lang="en-US" dirty="0" err="1" smtClean="0"/>
              <a:t>Ph.D</a:t>
            </a:r>
            <a:r>
              <a:rPr lang="en-US" dirty="0" smtClean="0"/>
              <a:t> in Sanskrit</a:t>
            </a:r>
          </a:p>
          <a:p>
            <a:r>
              <a:rPr lang="en-US" dirty="0" smtClean="0"/>
              <a:t>Studied Comparative Literature</a:t>
            </a:r>
          </a:p>
          <a:p>
            <a:r>
              <a:rPr lang="en-US" dirty="0" smtClean="0"/>
              <a:t>Also studied </a:t>
            </a:r>
            <a:r>
              <a:rPr lang="en-US" dirty="0" err="1" smtClean="0"/>
              <a:t>Latin,Greek,Sanskrit</a:t>
            </a:r>
            <a:r>
              <a:rPr lang="en-US" dirty="0" smtClean="0"/>
              <a:t> and several other languages</a:t>
            </a:r>
          </a:p>
          <a:p>
            <a:r>
              <a:rPr lang="en-US" dirty="0" smtClean="0"/>
              <a:t>Received </a:t>
            </a:r>
            <a:r>
              <a:rPr lang="en-US" dirty="0" err="1" smtClean="0"/>
              <a:t>Padma</a:t>
            </a:r>
            <a:r>
              <a:rPr lang="en-US" dirty="0" smtClean="0"/>
              <a:t> </a:t>
            </a:r>
            <a:r>
              <a:rPr lang="en-US" dirty="0" err="1" smtClean="0"/>
              <a:t>Shri</a:t>
            </a:r>
            <a:r>
              <a:rPr lang="en-US" dirty="0" smtClean="0"/>
              <a:t> award of </a:t>
            </a:r>
            <a:r>
              <a:rPr lang="en-US" dirty="0" err="1" smtClean="0"/>
              <a:t>GoI</a:t>
            </a:r>
            <a:r>
              <a:rPr lang="en-US" dirty="0" smtClean="0"/>
              <a:t> &amp; The </a:t>
            </a:r>
            <a:r>
              <a:rPr lang="en-US" dirty="0" err="1" smtClean="0"/>
              <a:t>Kural</a:t>
            </a:r>
            <a:r>
              <a:rPr lang="en-US" dirty="0" smtClean="0"/>
              <a:t> </a:t>
            </a:r>
            <a:r>
              <a:rPr lang="en-US" dirty="0" err="1" smtClean="0"/>
              <a:t>Peedam</a:t>
            </a:r>
            <a:r>
              <a:rPr lang="en-US" dirty="0" smtClean="0"/>
              <a:t> Award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that fix Tamil a Classical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Considerable antiquity</a:t>
            </a:r>
          </a:p>
          <a:p>
            <a:r>
              <a:rPr lang="en-US" dirty="0" smtClean="0"/>
              <a:t>Oldest work –TOLKAPPIYAM</a:t>
            </a:r>
          </a:p>
          <a:p>
            <a:r>
              <a:rPr lang="en-US" dirty="0" smtClean="0"/>
              <a:t>Earliest Tamil Inscriptions</a:t>
            </a:r>
          </a:p>
          <a:p>
            <a:r>
              <a:rPr lang="en-US" dirty="0" smtClean="0"/>
              <a:t>Date back to about 2000BCE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456</TotalTime>
  <Words>559</Words>
  <Application>Microsoft Office PowerPoint</Application>
  <PresentationFormat>On-screen Show (4:3)</PresentationFormat>
  <Paragraphs>107</Paragraphs>
  <Slides>23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Flow</vt:lpstr>
      <vt:lpstr>Microsoft Office PowerPoint Presentation</vt:lpstr>
      <vt:lpstr>TAMIL LANGUAGE  </vt:lpstr>
      <vt:lpstr> Tamil Tradition</vt:lpstr>
      <vt:lpstr>Famous letters-1</vt:lpstr>
      <vt:lpstr>    Famous Letters -3 Open Letter on Nonviolent Resistance Apr.16,1963</vt:lpstr>
      <vt:lpstr>Slide 5</vt:lpstr>
      <vt:lpstr>Other Famous Letters -2</vt:lpstr>
      <vt:lpstr>Slide 7</vt:lpstr>
      <vt:lpstr>GEORGE L HART</vt:lpstr>
      <vt:lpstr>Requirements that fix Tamil a Classical Language</vt:lpstr>
      <vt:lpstr>Slide 10</vt:lpstr>
      <vt:lpstr>THE  STATUS OF TAMIL AS A CLASSICAL LANGUAGE</vt:lpstr>
      <vt:lpstr>Sangam Literature</vt:lpstr>
      <vt:lpstr>CLASSICAL TAMIL</vt:lpstr>
      <vt:lpstr>ANCIENT LITERATURE</vt:lpstr>
      <vt:lpstr>ORIGINAL LITERARY TRADITION</vt:lpstr>
      <vt:lpstr>II. INDEPENDENT TRADITION </vt:lpstr>
      <vt:lpstr>III. GREATEST CLASSICAL TRADITION</vt:lpstr>
      <vt:lpstr>GREATEST WORK ON ETHICS</vt:lpstr>
      <vt:lpstr>        THIRUKKURAL </vt:lpstr>
      <vt:lpstr>IV.PRIMARY SOURCE</vt:lpstr>
      <vt:lpstr>TAMIL</vt:lpstr>
      <vt:lpstr>THE SOURCE</vt:lpstr>
      <vt:lpstr>Highlights of Passages/Content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PS HSS HM LAP</dc:creator>
  <cp:lastModifiedBy>PS HSS HM LAP</cp:lastModifiedBy>
  <cp:revision>67</cp:revision>
  <dcterms:created xsi:type="dcterms:W3CDTF">2019-06-06T12:50:33Z</dcterms:created>
  <dcterms:modified xsi:type="dcterms:W3CDTF">2019-06-11T15:42:14Z</dcterms:modified>
</cp:coreProperties>
</file>